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70" r:id="rId5"/>
    <p:sldId id="271" r:id="rId6"/>
    <p:sldId id="272" r:id="rId7"/>
    <p:sldId id="273" r:id="rId8"/>
    <p:sldId id="260" r:id="rId9"/>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3002" autoAdjust="0"/>
  </p:normalViewPr>
  <p:slideViewPr>
    <p:cSldViewPr snapToGrid="0">
      <p:cViewPr varScale="1">
        <p:scale>
          <a:sx n="67" d="100"/>
          <a:sy n="67"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CF6DC-78BD-414D-939F-79BFCC433F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a:extLst>
              <a:ext uri="{FF2B5EF4-FFF2-40B4-BE49-F238E27FC236}">
                <a16:creationId xmlns:a16="http://schemas.microsoft.com/office/drawing/2014/main" id="{ED08D35C-5876-449E-933B-854E1F049B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id="{DE001AEF-A80B-4B04-A55D-919A5E03ADC9}"/>
              </a:ext>
            </a:extLst>
          </p:cNvPr>
          <p:cNvSpPr>
            <a:spLocks noGrp="1"/>
          </p:cNvSpPr>
          <p:nvPr>
            <p:ph type="dt" sz="half" idx="10"/>
          </p:nvPr>
        </p:nvSpPr>
        <p:spPr/>
        <p:txBody>
          <a:bodyPr/>
          <a:lstStyle/>
          <a:p>
            <a:fld id="{52FDA44B-5477-45AD-A83A-348E5C6408EE}" type="datetimeFigureOut">
              <a:rPr lang="lt-LT" smtClean="0"/>
              <a:t>2018-07-24</a:t>
            </a:fld>
            <a:endParaRPr lang="lt-LT"/>
          </a:p>
        </p:txBody>
      </p:sp>
      <p:sp>
        <p:nvSpPr>
          <p:cNvPr id="5" name="Footer Placeholder 4">
            <a:extLst>
              <a:ext uri="{FF2B5EF4-FFF2-40B4-BE49-F238E27FC236}">
                <a16:creationId xmlns:a16="http://schemas.microsoft.com/office/drawing/2014/main" id="{E0350848-3F9D-44E2-97F4-2888CF31D746}"/>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2DDA83C9-AE3B-4EBD-9D07-C1E280744303}"/>
              </a:ext>
            </a:extLst>
          </p:cNvPr>
          <p:cNvSpPr>
            <a:spLocks noGrp="1"/>
          </p:cNvSpPr>
          <p:nvPr>
            <p:ph type="sldNum" sz="quarter" idx="12"/>
          </p:nvPr>
        </p:nvSpPr>
        <p:spPr/>
        <p:txBody>
          <a:bodyPr/>
          <a:lstStyle/>
          <a:p>
            <a:fld id="{123F2D92-8CB6-42D4-8643-6B109CB51694}" type="slidenum">
              <a:rPr lang="lt-LT" smtClean="0"/>
              <a:t>‹#›</a:t>
            </a:fld>
            <a:endParaRPr lang="lt-LT"/>
          </a:p>
        </p:txBody>
      </p:sp>
    </p:spTree>
    <p:extLst>
      <p:ext uri="{BB962C8B-B14F-4D97-AF65-F5344CB8AC3E}">
        <p14:creationId xmlns:p14="http://schemas.microsoft.com/office/powerpoint/2010/main" val="3318105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2FAB-E4D4-45FD-BA82-C5979D4C41E3}"/>
              </a:ext>
            </a:extLst>
          </p:cNvPr>
          <p:cNvSpPr>
            <a:spLocks noGrp="1"/>
          </p:cNvSpPr>
          <p:nvPr>
            <p:ph type="title"/>
          </p:nvPr>
        </p:nvSpPr>
        <p:spPr/>
        <p:txBody>
          <a:bodyPr/>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41FB2D22-BD60-4341-A418-F8C2C0E394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D703F474-B835-4DB3-BCC6-38ABD73F7B9C}"/>
              </a:ext>
            </a:extLst>
          </p:cNvPr>
          <p:cNvSpPr>
            <a:spLocks noGrp="1"/>
          </p:cNvSpPr>
          <p:nvPr>
            <p:ph type="dt" sz="half" idx="10"/>
          </p:nvPr>
        </p:nvSpPr>
        <p:spPr/>
        <p:txBody>
          <a:bodyPr/>
          <a:lstStyle/>
          <a:p>
            <a:fld id="{52FDA44B-5477-45AD-A83A-348E5C6408EE}" type="datetimeFigureOut">
              <a:rPr lang="lt-LT" smtClean="0"/>
              <a:t>2018-07-24</a:t>
            </a:fld>
            <a:endParaRPr lang="lt-LT"/>
          </a:p>
        </p:txBody>
      </p:sp>
      <p:sp>
        <p:nvSpPr>
          <p:cNvPr id="5" name="Footer Placeholder 4">
            <a:extLst>
              <a:ext uri="{FF2B5EF4-FFF2-40B4-BE49-F238E27FC236}">
                <a16:creationId xmlns:a16="http://schemas.microsoft.com/office/drawing/2014/main" id="{947E3D5E-7365-4E41-9FFD-ABDDC68EF8DE}"/>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BA27EEE6-7782-4F24-B2C9-84F73169A1F0}"/>
              </a:ext>
            </a:extLst>
          </p:cNvPr>
          <p:cNvSpPr>
            <a:spLocks noGrp="1"/>
          </p:cNvSpPr>
          <p:nvPr>
            <p:ph type="sldNum" sz="quarter" idx="12"/>
          </p:nvPr>
        </p:nvSpPr>
        <p:spPr/>
        <p:txBody>
          <a:bodyPr/>
          <a:lstStyle/>
          <a:p>
            <a:fld id="{123F2D92-8CB6-42D4-8643-6B109CB51694}" type="slidenum">
              <a:rPr lang="lt-LT" smtClean="0"/>
              <a:t>‹#›</a:t>
            </a:fld>
            <a:endParaRPr lang="lt-LT"/>
          </a:p>
        </p:txBody>
      </p:sp>
    </p:spTree>
    <p:extLst>
      <p:ext uri="{BB962C8B-B14F-4D97-AF65-F5344CB8AC3E}">
        <p14:creationId xmlns:p14="http://schemas.microsoft.com/office/powerpoint/2010/main" val="2818751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929A21-56C4-41CA-B9AA-36211DC3EE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5F4DB1F6-0C9E-4BF7-93B2-6F6936CA5FD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B0A1F0E1-FB01-41F8-9104-5969D446A535}"/>
              </a:ext>
            </a:extLst>
          </p:cNvPr>
          <p:cNvSpPr>
            <a:spLocks noGrp="1"/>
          </p:cNvSpPr>
          <p:nvPr>
            <p:ph type="dt" sz="half" idx="10"/>
          </p:nvPr>
        </p:nvSpPr>
        <p:spPr/>
        <p:txBody>
          <a:bodyPr/>
          <a:lstStyle/>
          <a:p>
            <a:fld id="{52FDA44B-5477-45AD-A83A-348E5C6408EE}" type="datetimeFigureOut">
              <a:rPr lang="lt-LT" smtClean="0"/>
              <a:t>2018-07-24</a:t>
            </a:fld>
            <a:endParaRPr lang="lt-LT"/>
          </a:p>
        </p:txBody>
      </p:sp>
      <p:sp>
        <p:nvSpPr>
          <p:cNvPr id="5" name="Footer Placeholder 4">
            <a:extLst>
              <a:ext uri="{FF2B5EF4-FFF2-40B4-BE49-F238E27FC236}">
                <a16:creationId xmlns:a16="http://schemas.microsoft.com/office/drawing/2014/main" id="{E69C1E48-F7DA-4716-8691-6E801372408A}"/>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29FC6FF4-B993-48FD-BE02-DC99C79AE6BC}"/>
              </a:ext>
            </a:extLst>
          </p:cNvPr>
          <p:cNvSpPr>
            <a:spLocks noGrp="1"/>
          </p:cNvSpPr>
          <p:nvPr>
            <p:ph type="sldNum" sz="quarter" idx="12"/>
          </p:nvPr>
        </p:nvSpPr>
        <p:spPr/>
        <p:txBody>
          <a:bodyPr/>
          <a:lstStyle/>
          <a:p>
            <a:fld id="{123F2D92-8CB6-42D4-8643-6B109CB51694}" type="slidenum">
              <a:rPr lang="lt-LT" smtClean="0"/>
              <a:t>‹#›</a:t>
            </a:fld>
            <a:endParaRPr lang="lt-LT"/>
          </a:p>
        </p:txBody>
      </p:sp>
    </p:spTree>
    <p:extLst>
      <p:ext uri="{BB962C8B-B14F-4D97-AF65-F5344CB8AC3E}">
        <p14:creationId xmlns:p14="http://schemas.microsoft.com/office/powerpoint/2010/main" val="291366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D7DB6-D4F0-4600-B2EA-D41E65DE0256}"/>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85CE8FD1-46E0-465D-BC14-793627C238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0D9155E7-0419-4FA1-8366-171DDD2F9594}"/>
              </a:ext>
            </a:extLst>
          </p:cNvPr>
          <p:cNvSpPr>
            <a:spLocks noGrp="1"/>
          </p:cNvSpPr>
          <p:nvPr>
            <p:ph type="dt" sz="half" idx="10"/>
          </p:nvPr>
        </p:nvSpPr>
        <p:spPr/>
        <p:txBody>
          <a:bodyPr/>
          <a:lstStyle/>
          <a:p>
            <a:fld id="{52FDA44B-5477-45AD-A83A-348E5C6408EE}" type="datetimeFigureOut">
              <a:rPr lang="lt-LT" smtClean="0"/>
              <a:t>2018-07-24</a:t>
            </a:fld>
            <a:endParaRPr lang="lt-LT"/>
          </a:p>
        </p:txBody>
      </p:sp>
      <p:sp>
        <p:nvSpPr>
          <p:cNvPr id="5" name="Footer Placeholder 4">
            <a:extLst>
              <a:ext uri="{FF2B5EF4-FFF2-40B4-BE49-F238E27FC236}">
                <a16:creationId xmlns:a16="http://schemas.microsoft.com/office/drawing/2014/main" id="{3DF73457-66F9-492E-8BA0-8B353CDBD4D1}"/>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2611367B-EB37-481A-8E3F-6059F1EF4557}"/>
              </a:ext>
            </a:extLst>
          </p:cNvPr>
          <p:cNvSpPr>
            <a:spLocks noGrp="1"/>
          </p:cNvSpPr>
          <p:nvPr>
            <p:ph type="sldNum" sz="quarter" idx="12"/>
          </p:nvPr>
        </p:nvSpPr>
        <p:spPr/>
        <p:txBody>
          <a:bodyPr/>
          <a:lstStyle/>
          <a:p>
            <a:fld id="{123F2D92-8CB6-42D4-8643-6B109CB51694}" type="slidenum">
              <a:rPr lang="lt-LT" smtClean="0"/>
              <a:t>‹#›</a:t>
            </a:fld>
            <a:endParaRPr lang="lt-LT"/>
          </a:p>
        </p:txBody>
      </p:sp>
    </p:spTree>
    <p:extLst>
      <p:ext uri="{BB962C8B-B14F-4D97-AF65-F5344CB8AC3E}">
        <p14:creationId xmlns:p14="http://schemas.microsoft.com/office/powerpoint/2010/main" val="99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34511-4EFF-42E4-9A08-256DD776A5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t-LT"/>
          </a:p>
        </p:txBody>
      </p:sp>
      <p:sp>
        <p:nvSpPr>
          <p:cNvPr id="3" name="Text Placeholder 2">
            <a:extLst>
              <a:ext uri="{FF2B5EF4-FFF2-40B4-BE49-F238E27FC236}">
                <a16:creationId xmlns:a16="http://schemas.microsoft.com/office/drawing/2014/main" id="{B111B167-DFC5-4F18-89B9-EE28DAAAF7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5FDFB9E-97F3-4D59-A5B5-635022089D90}"/>
              </a:ext>
            </a:extLst>
          </p:cNvPr>
          <p:cNvSpPr>
            <a:spLocks noGrp="1"/>
          </p:cNvSpPr>
          <p:nvPr>
            <p:ph type="dt" sz="half" idx="10"/>
          </p:nvPr>
        </p:nvSpPr>
        <p:spPr/>
        <p:txBody>
          <a:bodyPr/>
          <a:lstStyle/>
          <a:p>
            <a:fld id="{52FDA44B-5477-45AD-A83A-348E5C6408EE}" type="datetimeFigureOut">
              <a:rPr lang="lt-LT" smtClean="0"/>
              <a:t>2018-07-24</a:t>
            </a:fld>
            <a:endParaRPr lang="lt-LT"/>
          </a:p>
        </p:txBody>
      </p:sp>
      <p:sp>
        <p:nvSpPr>
          <p:cNvPr id="5" name="Footer Placeholder 4">
            <a:extLst>
              <a:ext uri="{FF2B5EF4-FFF2-40B4-BE49-F238E27FC236}">
                <a16:creationId xmlns:a16="http://schemas.microsoft.com/office/drawing/2014/main" id="{66B9A266-7353-4A0E-AB5E-CB2899BED9F3}"/>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A2ADA539-5C45-4466-861B-70E127E5CE45}"/>
              </a:ext>
            </a:extLst>
          </p:cNvPr>
          <p:cNvSpPr>
            <a:spLocks noGrp="1"/>
          </p:cNvSpPr>
          <p:nvPr>
            <p:ph type="sldNum" sz="quarter" idx="12"/>
          </p:nvPr>
        </p:nvSpPr>
        <p:spPr/>
        <p:txBody>
          <a:bodyPr/>
          <a:lstStyle/>
          <a:p>
            <a:fld id="{123F2D92-8CB6-42D4-8643-6B109CB51694}" type="slidenum">
              <a:rPr lang="lt-LT" smtClean="0"/>
              <a:t>‹#›</a:t>
            </a:fld>
            <a:endParaRPr lang="lt-LT"/>
          </a:p>
        </p:txBody>
      </p:sp>
    </p:spTree>
    <p:extLst>
      <p:ext uri="{BB962C8B-B14F-4D97-AF65-F5344CB8AC3E}">
        <p14:creationId xmlns:p14="http://schemas.microsoft.com/office/powerpoint/2010/main" val="353955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378C8-F149-49F2-8B66-4B211F0BF762}"/>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0824360D-A6FE-481C-8D7C-F60CFAD5162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a:extLst>
              <a:ext uri="{FF2B5EF4-FFF2-40B4-BE49-F238E27FC236}">
                <a16:creationId xmlns:a16="http://schemas.microsoft.com/office/drawing/2014/main" id="{CAC9A8CB-1C1C-4E2A-B011-6953B5615B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a:extLst>
              <a:ext uri="{FF2B5EF4-FFF2-40B4-BE49-F238E27FC236}">
                <a16:creationId xmlns:a16="http://schemas.microsoft.com/office/drawing/2014/main" id="{2E221EB4-0B68-4741-AB14-17945EEB01FB}"/>
              </a:ext>
            </a:extLst>
          </p:cNvPr>
          <p:cNvSpPr>
            <a:spLocks noGrp="1"/>
          </p:cNvSpPr>
          <p:nvPr>
            <p:ph type="dt" sz="half" idx="10"/>
          </p:nvPr>
        </p:nvSpPr>
        <p:spPr/>
        <p:txBody>
          <a:bodyPr/>
          <a:lstStyle/>
          <a:p>
            <a:fld id="{52FDA44B-5477-45AD-A83A-348E5C6408EE}" type="datetimeFigureOut">
              <a:rPr lang="lt-LT" smtClean="0"/>
              <a:t>2018-07-24</a:t>
            </a:fld>
            <a:endParaRPr lang="lt-LT"/>
          </a:p>
        </p:txBody>
      </p:sp>
      <p:sp>
        <p:nvSpPr>
          <p:cNvPr id="6" name="Footer Placeholder 5">
            <a:extLst>
              <a:ext uri="{FF2B5EF4-FFF2-40B4-BE49-F238E27FC236}">
                <a16:creationId xmlns:a16="http://schemas.microsoft.com/office/drawing/2014/main" id="{B2B06264-4D87-4F0A-B880-CCB9C25218A3}"/>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2B6CD479-76EB-4C9D-A858-840A3F22B7BA}"/>
              </a:ext>
            </a:extLst>
          </p:cNvPr>
          <p:cNvSpPr>
            <a:spLocks noGrp="1"/>
          </p:cNvSpPr>
          <p:nvPr>
            <p:ph type="sldNum" sz="quarter" idx="12"/>
          </p:nvPr>
        </p:nvSpPr>
        <p:spPr/>
        <p:txBody>
          <a:bodyPr/>
          <a:lstStyle/>
          <a:p>
            <a:fld id="{123F2D92-8CB6-42D4-8643-6B109CB51694}" type="slidenum">
              <a:rPr lang="lt-LT" smtClean="0"/>
              <a:t>‹#›</a:t>
            </a:fld>
            <a:endParaRPr lang="lt-LT"/>
          </a:p>
        </p:txBody>
      </p:sp>
    </p:spTree>
    <p:extLst>
      <p:ext uri="{BB962C8B-B14F-4D97-AF65-F5344CB8AC3E}">
        <p14:creationId xmlns:p14="http://schemas.microsoft.com/office/powerpoint/2010/main" val="1677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DB4BB-2ED5-4687-BCB1-2425D1444A15}"/>
              </a:ext>
            </a:extLst>
          </p:cNvPr>
          <p:cNvSpPr>
            <a:spLocks noGrp="1"/>
          </p:cNvSpPr>
          <p:nvPr>
            <p:ph type="title"/>
          </p:nvPr>
        </p:nvSpPr>
        <p:spPr>
          <a:xfrm>
            <a:off x="839788" y="365125"/>
            <a:ext cx="10515600" cy="1325563"/>
          </a:xfrm>
        </p:spPr>
        <p:txBody>
          <a:bodyPr/>
          <a:lstStyle/>
          <a:p>
            <a:r>
              <a:rPr lang="en-US"/>
              <a:t>Click to edit Master title style</a:t>
            </a:r>
            <a:endParaRPr lang="lt-LT"/>
          </a:p>
        </p:txBody>
      </p:sp>
      <p:sp>
        <p:nvSpPr>
          <p:cNvPr id="3" name="Text Placeholder 2">
            <a:extLst>
              <a:ext uri="{FF2B5EF4-FFF2-40B4-BE49-F238E27FC236}">
                <a16:creationId xmlns:a16="http://schemas.microsoft.com/office/drawing/2014/main" id="{D2C753F1-3E64-4274-AB41-22FE7AFA1A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1D90DFB-9E9D-4754-A527-BAF2F20484F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a:extLst>
              <a:ext uri="{FF2B5EF4-FFF2-40B4-BE49-F238E27FC236}">
                <a16:creationId xmlns:a16="http://schemas.microsoft.com/office/drawing/2014/main" id="{768288AD-935A-4F7D-9835-4011DD996A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233AA6F-BDD9-4DB2-A13A-01D855B6D4F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a:extLst>
              <a:ext uri="{FF2B5EF4-FFF2-40B4-BE49-F238E27FC236}">
                <a16:creationId xmlns:a16="http://schemas.microsoft.com/office/drawing/2014/main" id="{CE6DB68B-42AF-4034-839F-00FB984FDA23}"/>
              </a:ext>
            </a:extLst>
          </p:cNvPr>
          <p:cNvSpPr>
            <a:spLocks noGrp="1"/>
          </p:cNvSpPr>
          <p:nvPr>
            <p:ph type="dt" sz="half" idx="10"/>
          </p:nvPr>
        </p:nvSpPr>
        <p:spPr/>
        <p:txBody>
          <a:bodyPr/>
          <a:lstStyle/>
          <a:p>
            <a:fld id="{52FDA44B-5477-45AD-A83A-348E5C6408EE}" type="datetimeFigureOut">
              <a:rPr lang="lt-LT" smtClean="0"/>
              <a:t>2018-07-24</a:t>
            </a:fld>
            <a:endParaRPr lang="lt-LT"/>
          </a:p>
        </p:txBody>
      </p:sp>
      <p:sp>
        <p:nvSpPr>
          <p:cNvPr id="8" name="Footer Placeholder 7">
            <a:extLst>
              <a:ext uri="{FF2B5EF4-FFF2-40B4-BE49-F238E27FC236}">
                <a16:creationId xmlns:a16="http://schemas.microsoft.com/office/drawing/2014/main" id="{78671520-9E56-486C-AEFE-D1D2FF88A86F}"/>
              </a:ext>
            </a:extLst>
          </p:cNvPr>
          <p:cNvSpPr>
            <a:spLocks noGrp="1"/>
          </p:cNvSpPr>
          <p:nvPr>
            <p:ph type="ftr" sz="quarter" idx="11"/>
          </p:nvPr>
        </p:nvSpPr>
        <p:spPr/>
        <p:txBody>
          <a:bodyPr/>
          <a:lstStyle/>
          <a:p>
            <a:endParaRPr lang="lt-LT"/>
          </a:p>
        </p:txBody>
      </p:sp>
      <p:sp>
        <p:nvSpPr>
          <p:cNvPr id="9" name="Slide Number Placeholder 8">
            <a:extLst>
              <a:ext uri="{FF2B5EF4-FFF2-40B4-BE49-F238E27FC236}">
                <a16:creationId xmlns:a16="http://schemas.microsoft.com/office/drawing/2014/main" id="{5CCE4A49-E645-4E63-96A5-86068E07C0A7}"/>
              </a:ext>
            </a:extLst>
          </p:cNvPr>
          <p:cNvSpPr>
            <a:spLocks noGrp="1"/>
          </p:cNvSpPr>
          <p:nvPr>
            <p:ph type="sldNum" sz="quarter" idx="12"/>
          </p:nvPr>
        </p:nvSpPr>
        <p:spPr/>
        <p:txBody>
          <a:bodyPr/>
          <a:lstStyle/>
          <a:p>
            <a:fld id="{123F2D92-8CB6-42D4-8643-6B109CB51694}" type="slidenum">
              <a:rPr lang="lt-LT" smtClean="0"/>
              <a:t>‹#›</a:t>
            </a:fld>
            <a:endParaRPr lang="lt-LT"/>
          </a:p>
        </p:txBody>
      </p:sp>
    </p:spTree>
    <p:extLst>
      <p:ext uri="{BB962C8B-B14F-4D97-AF65-F5344CB8AC3E}">
        <p14:creationId xmlns:p14="http://schemas.microsoft.com/office/powerpoint/2010/main" val="873667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D7431-621B-4A78-8B84-868D44970356}"/>
              </a:ext>
            </a:extLst>
          </p:cNvPr>
          <p:cNvSpPr>
            <a:spLocks noGrp="1"/>
          </p:cNvSpPr>
          <p:nvPr>
            <p:ph type="title"/>
          </p:nvPr>
        </p:nvSpPr>
        <p:spPr/>
        <p:txBody>
          <a:bodyPr/>
          <a:lstStyle/>
          <a:p>
            <a:r>
              <a:rPr lang="en-US"/>
              <a:t>Click to edit Master title style</a:t>
            </a:r>
            <a:endParaRPr lang="lt-LT"/>
          </a:p>
        </p:txBody>
      </p:sp>
      <p:sp>
        <p:nvSpPr>
          <p:cNvPr id="3" name="Date Placeholder 2">
            <a:extLst>
              <a:ext uri="{FF2B5EF4-FFF2-40B4-BE49-F238E27FC236}">
                <a16:creationId xmlns:a16="http://schemas.microsoft.com/office/drawing/2014/main" id="{60BB9F92-A94F-4382-9167-7CA6ED2434A2}"/>
              </a:ext>
            </a:extLst>
          </p:cNvPr>
          <p:cNvSpPr>
            <a:spLocks noGrp="1"/>
          </p:cNvSpPr>
          <p:nvPr>
            <p:ph type="dt" sz="half" idx="10"/>
          </p:nvPr>
        </p:nvSpPr>
        <p:spPr/>
        <p:txBody>
          <a:bodyPr/>
          <a:lstStyle/>
          <a:p>
            <a:fld id="{52FDA44B-5477-45AD-A83A-348E5C6408EE}" type="datetimeFigureOut">
              <a:rPr lang="lt-LT" smtClean="0"/>
              <a:t>2018-07-24</a:t>
            </a:fld>
            <a:endParaRPr lang="lt-LT"/>
          </a:p>
        </p:txBody>
      </p:sp>
      <p:sp>
        <p:nvSpPr>
          <p:cNvPr id="4" name="Footer Placeholder 3">
            <a:extLst>
              <a:ext uri="{FF2B5EF4-FFF2-40B4-BE49-F238E27FC236}">
                <a16:creationId xmlns:a16="http://schemas.microsoft.com/office/drawing/2014/main" id="{272FA8F5-FD8E-416F-9B7C-A92B695B0C56}"/>
              </a:ext>
            </a:extLst>
          </p:cNvPr>
          <p:cNvSpPr>
            <a:spLocks noGrp="1"/>
          </p:cNvSpPr>
          <p:nvPr>
            <p:ph type="ftr" sz="quarter" idx="11"/>
          </p:nvPr>
        </p:nvSpPr>
        <p:spPr/>
        <p:txBody>
          <a:bodyPr/>
          <a:lstStyle/>
          <a:p>
            <a:endParaRPr lang="lt-LT"/>
          </a:p>
        </p:txBody>
      </p:sp>
      <p:sp>
        <p:nvSpPr>
          <p:cNvPr id="5" name="Slide Number Placeholder 4">
            <a:extLst>
              <a:ext uri="{FF2B5EF4-FFF2-40B4-BE49-F238E27FC236}">
                <a16:creationId xmlns:a16="http://schemas.microsoft.com/office/drawing/2014/main" id="{39B1B11E-EFC7-4C43-BC39-D4874B364CB7}"/>
              </a:ext>
            </a:extLst>
          </p:cNvPr>
          <p:cNvSpPr>
            <a:spLocks noGrp="1"/>
          </p:cNvSpPr>
          <p:nvPr>
            <p:ph type="sldNum" sz="quarter" idx="12"/>
          </p:nvPr>
        </p:nvSpPr>
        <p:spPr/>
        <p:txBody>
          <a:bodyPr/>
          <a:lstStyle/>
          <a:p>
            <a:fld id="{123F2D92-8CB6-42D4-8643-6B109CB51694}" type="slidenum">
              <a:rPr lang="lt-LT" smtClean="0"/>
              <a:t>‹#›</a:t>
            </a:fld>
            <a:endParaRPr lang="lt-LT"/>
          </a:p>
        </p:txBody>
      </p:sp>
    </p:spTree>
    <p:extLst>
      <p:ext uri="{BB962C8B-B14F-4D97-AF65-F5344CB8AC3E}">
        <p14:creationId xmlns:p14="http://schemas.microsoft.com/office/powerpoint/2010/main" val="2993693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A568CC-46B6-4D09-92E8-7217EB5D0D42}"/>
              </a:ext>
            </a:extLst>
          </p:cNvPr>
          <p:cNvSpPr>
            <a:spLocks noGrp="1"/>
          </p:cNvSpPr>
          <p:nvPr>
            <p:ph type="dt" sz="half" idx="10"/>
          </p:nvPr>
        </p:nvSpPr>
        <p:spPr/>
        <p:txBody>
          <a:bodyPr/>
          <a:lstStyle/>
          <a:p>
            <a:fld id="{52FDA44B-5477-45AD-A83A-348E5C6408EE}" type="datetimeFigureOut">
              <a:rPr lang="lt-LT" smtClean="0"/>
              <a:t>2018-07-24</a:t>
            </a:fld>
            <a:endParaRPr lang="lt-LT"/>
          </a:p>
        </p:txBody>
      </p:sp>
      <p:sp>
        <p:nvSpPr>
          <p:cNvPr id="3" name="Footer Placeholder 2">
            <a:extLst>
              <a:ext uri="{FF2B5EF4-FFF2-40B4-BE49-F238E27FC236}">
                <a16:creationId xmlns:a16="http://schemas.microsoft.com/office/drawing/2014/main" id="{8F300439-D677-432B-8D11-1E9308DF61D4}"/>
              </a:ext>
            </a:extLst>
          </p:cNvPr>
          <p:cNvSpPr>
            <a:spLocks noGrp="1"/>
          </p:cNvSpPr>
          <p:nvPr>
            <p:ph type="ftr" sz="quarter" idx="11"/>
          </p:nvPr>
        </p:nvSpPr>
        <p:spPr/>
        <p:txBody>
          <a:bodyPr/>
          <a:lstStyle/>
          <a:p>
            <a:endParaRPr lang="lt-LT"/>
          </a:p>
        </p:txBody>
      </p:sp>
      <p:sp>
        <p:nvSpPr>
          <p:cNvPr id="4" name="Slide Number Placeholder 3">
            <a:extLst>
              <a:ext uri="{FF2B5EF4-FFF2-40B4-BE49-F238E27FC236}">
                <a16:creationId xmlns:a16="http://schemas.microsoft.com/office/drawing/2014/main" id="{00D05BA9-C869-4BFA-9D3C-58F0E300023E}"/>
              </a:ext>
            </a:extLst>
          </p:cNvPr>
          <p:cNvSpPr>
            <a:spLocks noGrp="1"/>
          </p:cNvSpPr>
          <p:nvPr>
            <p:ph type="sldNum" sz="quarter" idx="12"/>
          </p:nvPr>
        </p:nvSpPr>
        <p:spPr/>
        <p:txBody>
          <a:bodyPr/>
          <a:lstStyle/>
          <a:p>
            <a:fld id="{123F2D92-8CB6-42D4-8643-6B109CB51694}" type="slidenum">
              <a:rPr lang="lt-LT" smtClean="0"/>
              <a:t>‹#›</a:t>
            </a:fld>
            <a:endParaRPr lang="lt-LT"/>
          </a:p>
        </p:txBody>
      </p:sp>
    </p:spTree>
    <p:extLst>
      <p:ext uri="{BB962C8B-B14F-4D97-AF65-F5344CB8AC3E}">
        <p14:creationId xmlns:p14="http://schemas.microsoft.com/office/powerpoint/2010/main" val="60186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3A0F3-F1F1-47D6-B9FC-B07F05AE34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Content Placeholder 2">
            <a:extLst>
              <a:ext uri="{FF2B5EF4-FFF2-40B4-BE49-F238E27FC236}">
                <a16:creationId xmlns:a16="http://schemas.microsoft.com/office/drawing/2014/main" id="{F7574965-1AFD-47B0-885A-10CD55A778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a:extLst>
              <a:ext uri="{FF2B5EF4-FFF2-40B4-BE49-F238E27FC236}">
                <a16:creationId xmlns:a16="http://schemas.microsoft.com/office/drawing/2014/main" id="{88D3FC92-DCC5-49A2-B9AC-8C2FAB747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BF604C-A151-4BBA-82EE-6BC0CC55C423}"/>
              </a:ext>
            </a:extLst>
          </p:cNvPr>
          <p:cNvSpPr>
            <a:spLocks noGrp="1"/>
          </p:cNvSpPr>
          <p:nvPr>
            <p:ph type="dt" sz="half" idx="10"/>
          </p:nvPr>
        </p:nvSpPr>
        <p:spPr/>
        <p:txBody>
          <a:bodyPr/>
          <a:lstStyle/>
          <a:p>
            <a:fld id="{52FDA44B-5477-45AD-A83A-348E5C6408EE}" type="datetimeFigureOut">
              <a:rPr lang="lt-LT" smtClean="0"/>
              <a:t>2018-07-24</a:t>
            </a:fld>
            <a:endParaRPr lang="lt-LT"/>
          </a:p>
        </p:txBody>
      </p:sp>
      <p:sp>
        <p:nvSpPr>
          <p:cNvPr id="6" name="Footer Placeholder 5">
            <a:extLst>
              <a:ext uri="{FF2B5EF4-FFF2-40B4-BE49-F238E27FC236}">
                <a16:creationId xmlns:a16="http://schemas.microsoft.com/office/drawing/2014/main" id="{2D64B130-DB0A-4450-9CC3-35D1AEECF275}"/>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A29F662F-F620-4377-B4FF-DC4E85BEEC3E}"/>
              </a:ext>
            </a:extLst>
          </p:cNvPr>
          <p:cNvSpPr>
            <a:spLocks noGrp="1"/>
          </p:cNvSpPr>
          <p:nvPr>
            <p:ph type="sldNum" sz="quarter" idx="12"/>
          </p:nvPr>
        </p:nvSpPr>
        <p:spPr/>
        <p:txBody>
          <a:bodyPr/>
          <a:lstStyle/>
          <a:p>
            <a:fld id="{123F2D92-8CB6-42D4-8643-6B109CB51694}" type="slidenum">
              <a:rPr lang="lt-LT" smtClean="0"/>
              <a:t>‹#›</a:t>
            </a:fld>
            <a:endParaRPr lang="lt-LT"/>
          </a:p>
        </p:txBody>
      </p:sp>
    </p:spTree>
    <p:extLst>
      <p:ext uri="{BB962C8B-B14F-4D97-AF65-F5344CB8AC3E}">
        <p14:creationId xmlns:p14="http://schemas.microsoft.com/office/powerpoint/2010/main" val="374870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C6166-DAFE-4663-8934-5CD239F4A8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Picture Placeholder 2">
            <a:extLst>
              <a:ext uri="{FF2B5EF4-FFF2-40B4-BE49-F238E27FC236}">
                <a16:creationId xmlns:a16="http://schemas.microsoft.com/office/drawing/2014/main" id="{9AFCE0DD-8C4F-48C0-9FD4-4201AA6EAE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a:extLst>
              <a:ext uri="{FF2B5EF4-FFF2-40B4-BE49-F238E27FC236}">
                <a16:creationId xmlns:a16="http://schemas.microsoft.com/office/drawing/2014/main" id="{F0273C5A-0579-40A1-9D19-3F0319776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874211-2EDF-45FE-8955-151D3FFD3716}"/>
              </a:ext>
            </a:extLst>
          </p:cNvPr>
          <p:cNvSpPr>
            <a:spLocks noGrp="1"/>
          </p:cNvSpPr>
          <p:nvPr>
            <p:ph type="dt" sz="half" idx="10"/>
          </p:nvPr>
        </p:nvSpPr>
        <p:spPr/>
        <p:txBody>
          <a:bodyPr/>
          <a:lstStyle/>
          <a:p>
            <a:fld id="{52FDA44B-5477-45AD-A83A-348E5C6408EE}" type="datetimeFigureOut">
              <a:rPr lang="lt-LT" smtClean="0"/>
              <a:t>2018-07-24</a:t>
            </a:fld>
            <a:endParaRPr lang="lt-LT"/>
          </a:p>
        </p:txBody>
      </p:sp>
      <p:sp>
        <p:nvSpPr>
          <p:cNvPr id="6" name="Footer Placeholder 5">
            <a:extLst>
              <a:ext uri="{FF2B5EF4-FFF2-40B4-BE49-F238E27FC236}">
                <a16:creationId xmlns:a16="http://schemas.microsoft.com/office/drawing/2014/main" id="{40CDF25F-F335-4B27-85D5-628E49717834}"/>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BB4889F5-1D01-4951-B00E-14B11380BDF9}"/>
              </a:ext>
            </a:extLst>
          </p:cNvPr>
          <p:cNvSpPr>
            <a:spLocks noGrp="1"/>
          </p:cNvSpPr>
          <p:nvPr>
            <p:ph type="sldNum" sz="quarter" idx="12"/>
          </p:nvPr>
        </p:nvSpPr>
        <p:spPr/>
        <p:txBody>
          <a:bodyPr/>
          <a:lstStyle/>
          <a:p>
            <a:fld id="{123F2D92-8CB6-42D4-8643-6B109CB51694}" type="slidenum">
              <a:rPr lang="lt-LT" smtClean="0"/>
              <a:t>‹#›</a:t>
            </a:fld>
            <a:endParaRPr lang="lt-LT"/>
          </a:p>
        </p:txBody>
      </p:sp>
    </p:spTree>
    <p:extLst>
      <p:ext uri="{BB962C8B-B14F-4D97-AF65-F5344CB8AC3E}">
        <p14:creationId xmlns:p14="http://schemas.microsoft.com/office/powerpoint/2010/main" val="3010973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19D787-B594-4C51-B115-4CF92FEDFF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a:extLst>
              <a:ext uri="{FF2B5EF4-FFF2-40B4-BE49-F238E27FC236}">
                <a16:creationId xmlns:a16="http://schemas.microsoft.com/office/drawing/2014/main" id="{DFFA124B-D61A-4C1D-B3C2-523D511752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C5C6DF84-667C-4988-A60E-FB36C92FEB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DA44B-5477-45AD-A83A-348E5C6408EE}" type="datetimeFigureOut">
              <a:rPr lang="lt-LT" smtClean="0"/>
              <a:t>2018-07-24</a:t>
            </a:fld>
            <a:endParaRPr lang="lt-LT"/>
          </a:p>
        </p:txBody>
      </p:sp>
      <p:sp>
        <p:nvSpPr>
          <p:cNvPr id="5" name="Footer Placeholder 4">
            <a:extLst>
              <a:ext uri="{FF2B5EF4-FFF2-40B4-BE49-F238E27FC236}">
                <a16:creationId xmlns:a16="http://schemas.microsoft.com/office/drawing/2014/main" id="{9AEE995F-68D4-4239-B006-AF6260CC20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a:extLst>
              <a:ext uri="{FF2B5EF4-FFF2-40B4-BE49-F238E27FC236}">
                <a16:creationId xmlns:a16="http://schemas.microsoft.com/office/drawing/2014/main" id="{B8FA056D-BF03-4BFA-B9C7-DB3EA839E0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F2D92-8CB6-42D4-8643-6B109CB51694}" type="slidenum">
              <a:rPr lang="lt-LT" smtClean="0"/>
              <a:t>‹#›</a:t>
            </a:fld>
            <a:endParaRPr lang="lt-LT"/>
          </a:p>
        </p:txBody>
      </p:sp>
    </p:spTree>
    <p:extLst>
      <p:ext uri="{BB962C8B-B14F-4D97-AF65-F5344CB8AC3E}">
        <p14:creationId xmlns:p14="http://schemas.microsoft.com/office/powerpoint/2010/main" val="1370841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80BEC-83C7-4280-A9E5-607F3BE06967}"/>
              </a:ext>
            </a:extLst>
          </p:cNvPr>
          <p:cNvSpPr>
            <a:spLocks noGrp="1"/>
          </p:cNvSpPr>
          <p:nvPr>
            <p:ph type="ctrTitle"/>
          </p:nvPr>
        </p:nvSpPr>
        <p:spPr>
          <a:xfrm>
            <a:off x="1524000" y="2354703"/>
            <a:ext cx="9144000" cy="2133600"/>
          </a:xfrm>
        </p:spPr>
        <p:txBody>
          <a:bodyPr>
            <a:normAutofit fontScale="90000"/>
          </a:bodyPr>
          <a:lstStyle/>
          <a:p>
            <a:r>
              <a:rPr lang="en-US" sz="4400" b="1" dirty="0"/>
              <a:t>Development of impactful advocacy arguments for domestic investments in HIV response among key population: Experience from EECA region</a:t>
            </a:r>
            <a:endParaRPr lang="lt-LT" sz="4400" b="1" dirty="0"/>
          </a:p>
        </p:txBody>
      </p:sp>
      <p:sp>
        <p:nvSpPr>
          <p:cNvPr id="3" name="Subtitle 2">
            <a:extLst>
              <a:ext uri="{FF2B5EF4-FFF2-40B4-BE49-F238E27FC236}">
                <a16:creationId xmlns:a16="http://schemas.microsoft.com/office/drawing/2014/main" id="{D9C03EF9-1243-4C3A-959D-FAB7F71CED0D}"/>
              </a:ext>
            </a:extLst>
          </p:cNvPr>
          <p:cNvSpPr>
            <a:spLocks noGrp="1"/>
          </p:cNvSpPr>
          <p:nvPr>
            <p:ph type="subTitle" idx="1"/>
          </p:nvPr>
        </p:nvSpPr>
        <p:spPr>
          <a:xfrm>
            <a:off x="1242646" y="4488303"/>
            <a:ext cx="9144000" cy="1655762"/>
          </a:xfrm>
        </p:spPr>
        <p:txBody>
          <a:bodyPr>
            <a:normAutofit lnSpcReduction="10000"/>
          </a:bodyPr>
          <a:lstStyle/>
          <a:p>
            <a:endParaRPr lang="en-US" dirty="0"/>
          </a:p>
          <a:p>
            <a:r>
              <a:rPr lang="en-US" dirty="0"/>
              <a:t>Ivan </a:t>
            </a:r>
            <a:r>
              <a:rPr lang="en-US" dirty="0" err="1"/>
              <a:t>Varentsov</a:t>
            </a:r>
            <a:endParaRPr lang="en-US" dirty="0"/>
          </a:p>
          <a:p>
            <a:r>
              <a:rPr lang="en-US" dirty="0"/>
              <a:t>Eurasian Harm Reduction Association</a:t>
            </a:r>
          </a:p>
          <a:p>
            <a:r>
              <a:rPr lang="en-US" dirty="0"/>
              <a:t>24.07.2018.</a:t>
            </a:r>
            <a:endParaRPr lang="lt-LT" dirty="0"/>
          </a:p>
        </p:txBody>
      </p:sp>
      <p:pic>
        <p:nvPicPr>
          <p:cNvPr id="5" name="Picture 4">
            <a:extLst>
              <a:ext uri="{FF2B5EF4-FFF2-40B4-BE49-F238E27FC236}">
                <a16:creationId xmlns:a16="http://schemas.microsoft.com/office/drawing/2014/main" id="{2CB52F04-F3D6-4549-ADD5-4073762F60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426" y="228713"/>
            <a:ext cx="3450051" cy="1371487"/>
          </a:xfrm>
          <a:prstGeom prst="rect">
            <a:avLst/>
          </a:prstGeom>
        </p:spPr>
      </p:pic>
    </p:spTree>
    <p:extLst>
      <p:ext uri="{BB962C8B-B14F-4D97-AF65-F5344CB8AC3E}">
        <p14:creationId xmlns:p14="http://schemas.microsoft.com/office/powerpoint/2010/main" val="726129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43A53-4ACF-4B72-A133-1BBAD457C5EE}"/>
              </a:ext>
            </a:extLst>
          </p:cNvPr>
          <p:cNvSpPr>
            <a:spLocks noGrp="1"/>
          </p:cNvSpPr>
          <p:nvPr>
            <p:ph type="title"/>
          </p:nvPr>
        </p:nvSpPr>
        <p:spPr>
          <a:xfrm>
            <a:off x="704022" y="139147"/>
            <a:ext cx="10515600" cy="867327"/>
          </a:xfrm>
        </p:spPr>
        <p:txBody>
          <a:bodyPr>
            <a:normAutofit/>
          </a:bodyPr>
          <a:lstStyle/>
          <a:p>
            <a:r>
              <a:rPr lang="en-US" sz="3600" b="1" dirty="0">
                <a:latin typeface="Arial" panose="020B0604020202020204" pitchFamily="34" charset="0"/>
                <a:cs typeface="Arial" panose="020B0604020202020204" pitchFamily="34" charset="0"/>
              </a:rPr>
              <a:t>Overview of EECA Transition Status</a:t>
            </a:r>
            <a:endParaRPr lang="lt-LT" sz="3600" b="1" dirty="0">
              <a:latin typeface="Arial" panose="020B0604020202020204" pitchFamily="34" charset="0"/>
              <a:cs typeface="Arial" panose="020B0604020202020204" pitchFamily="34" charset="0"/>
            </a:endParaRPr>
          </a:p>
        </p:txBody>
      </p:sp>
      <p:graphicFrame>
        <p:nvGraphicFramePr>
          <p:cNvPr id="6" name="Content Placeholder 5">
            <a:extLst>
              <a:ext uri="{FF2B5EF4-FFF2-40B4-BE49-F238E27FC236}">
                <a16:creationId xmlns:a16="http://schemas.microsoft.com/office/drawing/2014/main" id="{14829230-4517-4ECB-A550-8DBA7C15BA26}"/>
              </a:ext>
            </a:extLst>
          </p:cNvPr>
          <p:cNvGraphicFramePr>
            <a:graphicFrameLocks noGrp="1"/>
          </p:cNvGraphicFramePr>
          <p:nvPr>
            <p:ph idx="1"/>
            <p:extLst>
              <p:ext uri="{D42A27DB-BD31-4B8C-83A1-F6EECF244321}">
                <p14:modId xmlns:p14="http://schemas.microsoft.com/office/powerpoint/2010/main" val="1151094404"/>
              </p:ext>
            </p:extLst>
          </p:nvPr>
        </p:nvGraphicFramePr>
        <p:xfrm>
          <a:off x="569844" y="1112268"/>
          <a:ext cx="10783957" cy="5433201"/>
        </p:xfrm>
        <a:graphic>
          <a:graphicData uri="http://schemas.openxmlformats.org/drawingml/2006/table">
            <a:tbl>
              <a:tblPr firstRow="1" firstCol="1" bandRow="1">
                <a:tableStyleId>{5C22544A-7EE6-4342-B048-85BDC9FD1C3A}</a:tableStyleId>
              </a:tblPr>
              <a:tblGrid>
                <a:gridCol w="2228432">
                  <a:extLst>
                    <a:ext uri="{9D8B030D-6E8A-4147-A177-3AD203B41FA5}">
                      <a16:colId xmlns:a16="http://schemas.microsoft.com/office/drawing/2014/main" val="1189664796"/>
                    </a:ext>
                  </a:extLst>
                </a:gridCol>
                <a:gridCol w="2096352">
                  <a:extLst>
                    <a:ext uri="{9D8B030D-6E8A-4147-A177-3AD203B41FA5}">
                      <a16:colId xmlns:a16="http://schemas.microsoft.com/office/drawing/2014/main" val="4139355203"/>
                    </a:ext>
                  </a:extLst>
                </a:gridCol>
                <a:gridCol w="1947366">
                  <a:extLst>
                    <a:ext uri="{9D8B030D-6E8A-4147-A177-3AD203B41FA5}">
                      <a16:colId xmlns:a16="http://schemas.microsoft.com/office/drawing/2014/main" val="1071049006"/>
                    </a:ext>
                  </a:extLst>
                </a:gridCol>
                <a:gridCol w="2096352">
                  <a:extLst>
                    <a:ext uri="{9D8B030D-6E8A-4147-A177-3AD203B41FA5}">
                      <a16:colId xmlns:a16="http://schemas.microsoft.com/office/drawing/2014/main" val="2705718143"/>
                    </a:ext>
                  </a:extLst>
                </a:gridCol>
                <a:gridCol w="2415455">
                  <a:extLst>
                    <a:ext uri="{9D8B030D-6E8A-4147-A177-3AD203B41FA5}">
                      <a16:colId xmlns:a16="http://schemas.microsoft.com/office/drawing/2014/main" val="1167304452"/>
                    </a:ext>
                  </a:extLst>
                </a:gridCol>
              </a:tblGrid>
              <a:tr h="2412032">
                <a:tc>
                  <a:txBody>
                    <a:bodyPr/>
                    <a:lstStyle/>
                    <a:p>
                      <a:pPr>
                        <a:lnSpc>
                          <a:spcPct val="110000"/>
                        </a:lnSpc>
                        <a:spcAft>
                          <a:spcPts val="0"/>
                        </a:spcAft>
                      </a:pPr>
                      <a:r>
                        <a:rPr lang="en-US" sz="2000">
                          <a:effectLst/>
                        </a:rPr>
                        <a:t>Ineligible before the policy on transition funding was adopted *</a:t>
                      </a:r>
                      <a:endParaRPr lang="lt-LT" sz="2000">
                        <a:effectLst/>
                        <a:latin typeface="Georgia" panose="02040502050405020303" pitchFamily="18" charset="0"/>
                        <a:ea typeface="Calibri" panose="020F0502020204030204" pitchFamily="34" charset="0"/>
                        <a:cs typeface="Cordia New" panose="020B0502040204020203" pitchFamily="34" charset="-34"/>
                      </a:endParaRPr>
                    </a:p>
                  </a:txBody>
                  <a:tcPr marL="68580" marR="68580" marT="39370" marB="39370"/>
                </a:tc>
                <a:tc>
                  <a:txBody>
                    <a:bodyPr/>
                    <a:lstStyle/>
                    <a:p>
                      <a:pPr>
                        <a:lnSpc>
                          <a:spcPct val="110000"/>
                        </a:lnSpc>
                        <a:spcAft>
                          <a:spcPts val="0"/>
                        </a:spcAft>
                      </a:pPr>
                      <a:r>
                        <a:rPr lang="en-US" sz="2000" dirty="0">
                          <a:effectLst/>
                        </a:rPr>
                        <a:t>Receiving transition funding in 2017–2019</a:t>
                      </a:r>
                      <a:endParaRPr lang="lt-LT" sz="2000" dirty="0">
                        <a:effectLst/>
                        <a:latin typeface="Georgia" panose="02040502050405020303" pitchFamily="18" charset="0"/>
                        <a:ea typeface="Calibri" panose="020F0502020204030204" pitchFamily="34" charset="0"/>
                        <a:cs typeface="Cordia New" panose="020B0502040204020203" pitchFamily="34" charset="-34"/>
                      </a:endParaRPr>
                    </a:p>
                  </a:txBody>
                  <a:tcPr marL="68580" marR="68580" marT="39370" marB="39370"/>
                </a:tc>
                <a:tc>
                  <a:txBody>
                    <a:bodyPr/>
                    <a:lstStyle/>
                    <a:p>
                      <a:pPr>
                        <a:lnSpc>
                          <a:spcPct val="110000"/>
                        </a:lnSpc>
                        <a:spcAft>
                          <a:spcPts val="0"/>
                        </a:spcAft>
                      </a:pPr>
                      <a:r>
                        <a:rPr lang="en-GB" sz="2000">
                          <a:effectLst/>
                        </a:rPr>
                        <a:t>Projected to transition by 2025</a:t>
                      </a:r>
                      <a:endParaRPr lang="lt-LT" sz="2000">
                        <a:effectLst/>
                        <a:latin typeface="Georgia" panose="02040502050405020303" pitchFamily="18" charset="0"/>
                        <a:ea typeface="Calibri" panose="020F0502020204030204" pitchFamily="34" charset="0"/>
                        <a:cs typeface="Cordia New" panose="020B0502040204020203" pitchFamily="34" charset="-34"/>
                      </a:endParaRPr>
                    </a:p>
                  </a:txBody>
                  <a:tcPr marL="68580" marR="68580" marT="39370" marB="39370"/>
                </a:tc>
                <a:tc>
                  <a:txBody>
                    <a:bodyPr/>
                    <a:lstStyle/>
                    <a:p>
                      <a:pPr>
                        <a:lnSpc>
                          <a:spcPct val="110000"/>
                        </a:lnSpc>
                        <a:spcAft>
                          <a:spcPts val="0"/>
                        </a:spcAft>
                      </a:pPr>
                      <a:r>
                        <a:rPr lang="en-US" sz="2000" dirty="0">
                          <a:effectLst/>
                        </a:rPr>
                        <a:t>Started transition planning</a:t>
                      </a:r>
                      <a:r>
                        <a:rPr lang="ru-RU" sz="2000" dirty="0">
                          <a:effectLst/>
                        </a:rPr>
                        <a:t> (</a:t>
                      </a:r>
                      <a:r>
                        <a:rPr lang="en-US" sz="2000" dirty="0">
                          <a:effectLst/>
                        </a:rPr>
                        <a:t>UMICs with high disease burden)</a:t>
                      </a:r>
                      <a:endParaRPr lang="lt-LT" sz="2000" dirty="0">
                        <a:effectLst/>
                        <a:latin typeface="Georgia" panose="02040502050405020303" pitchFamily="18" charset="0"/>
                        <a:ea typeface="Calibri" panose="020F0502020204030204" pitchFamily="34" charset="0"/>
                        <a:cs typeface="Cordia New" panose="020B0502040204020203" pitchFamily="34" charset="-34"/>
                      </a:endParaRPr>
                    </a:p>
                  </a:txBody>
                  <a:tcPr marL="68580" marR="68580" marT="39370" marB="39370"/>
                </a:tc>
                <a:tc>
                  <a:txBody>
                    <a:bodyPr/>
                    <a:lstStyle/>
                    <a:p>
                      <a:pPr>
                        <a:lnSpc>
                          <a:spcPct val="110000"/>
                        </a:lnSpc>
                        <a:spcAft>
                          <a:spcPts val="0"/>
                        </a:spcAft>
                      </a:pPr>
                      <a:r>
                        <a:rPr lang="en-US" sz="2000" dirty="0">
                          <a:effectLst/>
                        </a:rPr>
                        <a:t>Still have time for long-term sustainability and transition planning (but most of these countries already started transition processes)</a:t>
                      </a:r>
                      <a:endParaRPr lang="lt-LT" sz="2000" dirty="0">
                        <a:effectLst/>
                        <a:latin typeface="Georgia" panose="02040502050405020303" pitchFamily="18" charset="0"/>
                        <a:ea typeface="Calibri" panose="020F0502020204030204" pitchFamily="34" charset="0"/>
                        <a:cs typeface="Cordia New" panose="020B0502040204020203" pitchFamily="34" charset="-34"/>
                      </a:endParaRPr>
                    </a:p>
                  </a:txBody>
                  <a:tcPr marL="68580" marR="68580" marT="39370" marB="39370"/>
                </a:tc>
                <a:extLst>
                  <a:ext uri="{0D108BD9-81ED-4DB2-BD59-A6C34878D82A}">
                    <a16:rowId xmlns:a16="http://schemas.microsoft.com/office/drawing/2014/main" val="3574725437"/>
                  </a:ext>
                </a:extLst>
              </a:tr>
              <a:tr h="2690763">
                <a:tc>
                  <a:txBody>
                    <a:bodyPr/>
                    <a:lstStyle/>
                    <a:p>
                      <a:pPr>
                        <a:lnSpc>
                          <a:spcPct val="110000"/>
                        </a:lnSpc>
                        <a:spcAft>
                          <a:spcPts val="0"/>
                        </a:spcAft>
                      </a:pPr>
                      <a:r>
                        <a:rPr lang="en-US" sz="2000" dirty="0">
                          <a:effectLst/>
                        </a:rPr>
                        <a:t>Bulgaria HIV </a:t>
                      </a:r>
                      <a:endParaRPr lang="lt-LT" sz="2000" dirty="0">
                        <a:effectLst/>
                      </a:endParaRPr>
                    </a:p>
                    <a:p>
                      <a:pPr>
                        <a:lnSpc>
                          <a:spcPct val="110000"/>
                        </a:lnSpc>
                        <a:spcAft>
                          <a:spcPts val="0"/>
                        </a:spcAft>
                      </a:pPr>
                      <a:r>
                        <a:rPr lang="en-US" sz="2000" dirty="0">
                          <a:effectLst/>
                        </a:rPr>
                        <a:t>B&amp;H HIV, TB Macedonia HIV, TB </a:t>
                      </a:r>
                      <a:endParaRPr lang="lt-LT" sz="2000" dirty="0">
                        <a:effectLst/>
                      </a:endParaRPr>
                    </a:p>
                    <a:p>
                      <a:pPr>
                        <a:lnSpc>
                          <a:spcPct val="110000"/>
                        </a:lnSpc>
                        <a:spcAft>
                          <a:spcPts val="0"/>
                        </a:spcAft>
                      </a:pPr>
                      <a:r>
                        <a:rPr lang="en-US" sz="2000" dirty="0">
                          <a:effectLst/>
                        </a:rPr>
                        <a:t>Russia HIV</a:t>
                      </a:r>
                      <a:endParaRPr lang="lt-LT" sz="2000" dirty="0">
                        <a:effectLst/>
                      </a:endParaRPr>
                    </a:p>
                    <a:p>
                      <a:pPr>
                        <a:lnSpc>
                          <a:spcPct val="110000"/>
                        </a:lnSpc>
                        <a:spcAft>
                          <a:spcPts val="0"/>
                        </a:spcAft>
                      </a:pPr>
                      <a:r>
                        <a:rPr lang="en-US" sz="2000" dirty="0">
                          <a:effectLst/>
                        </a:rPr>
                        <a:t>Serbia TB</a:t>
                      </a:r>
                      <a:endParaRPr lang="lt-LT" sz="2000" dirty="0">
                        <a:effectLst/>
                        <a:latin typeface="Georgia" panose="02040502050405020303" pitchFamily="18" charset="0"/>
                        <a:ea typeface="Calibri" panose="020F0502020204030204" pitchFamily="34" charset="0"/>
                        <a:cs typeface="Cordia New" panose="020B0502040204020203" pitchFamily="34" charset="-34"/>
                      </a:endParaRPr>
                    </a:p>
                  </a:txBody>
                  <a:tcPr marL="68580" marR="68580" marT="39370" marB="39370"/>
                </a:tc>
                <a:tc>
                  <a:txBody>
                    <a:bodyPr/>
                    <a:lstStyle/>
                    <a:p>
                      <a:pPr>
                        <a:lnSpc>
                          <a:spcPct val="110000"/>
                        </a:lnSpc>
                        <a:spcAft>
                          <a:spcPts val="0"/>
                        </a:spcAft>
                      </a:pPr>
                      <a:r>
                        <a:rPr lang="es-AR" sz="2000" dirty="0">
                          <a:effectLst/>
                        </a:rPr>
                        <a:t>Albania HIV, TB </a:t>
                      </a:r>
                      <a:r>
                        <a:rPr lang="es-AR" sz="2000" dirty="0" err="1">
                          <a:effectLst/>
                        </a:rPr>
                        <a:t>Turkmenistan</a:t>
                      </a:r>
                      <a:r>
                        <a:rPr lang="es-AR" sz="2000" dirty="0">
                          <a:effectLst/>
                        </a:rPr>
                        <a:t> TB</a:t>
                      </a:r>
                      <a:endParaRPr lang="lt-LT" sz="2000" dirty="0">
                        <a:effectLst/>
                        <a:latin typeface="Georgia" panose="02040502050405020303" pitchFamily="18" charset="0"/>
                        <a:ea typeface="Calibri" panose="020F0502020204030204" pitchFamily="34" charset="0"/>
                        <a:cs typeface="Cordia New" panose="020B0502040204020203" pitchFamily="34" charset="-34"/>
                      </a:endParaRPr>
                    </a:p>
                  </a:txBody>
                  <a:tcPr marL="68580" marR="68580" marT="39370" marB="39370"/>
                </a:tc>
                <a:tc>
                  <a:txBody>
                    <a:bodyPr/>
                    <a:lstStyle/>
                    <a:p>
                      <a:pPr>
                        <a:lnSpc>
                          <a:spcPct val="110000"/>
                        </a:lnSpc>
                        <a:spcAft>
                          <a:spcPts val="0"/>
                        </a:spcAft>
                      </a:pPr>
                      <a:r>
                        <a:rPr lang="en-GB" sz="2000">
                          <a:effectLst/>
                        </a:rPr>
                        <a:t>Armenia HIV, TB</a:t>
                      </a:r>
                      <a:endParaRPr lang="lt-LT" sz="2000">
                        <a:effectLst/>
                      </a:endParaRPr>
                    </a:p>
                    <a:p>
                      <a:pPr>
                        <a:lnSpc>
                          <a:spcPct val="110000"/>
                        </a:lnSpc>
                        <a:spcAft>
                          <a:spcPts val="0"/>
                        </a:spcAft>
                      </a:pPr>
                      <a:r>
                        <a:rPr lang="en-US" sz="2000">
                          <a:effectLst/>
                        </a:rPr>
                        <a:t>Kosovo HIV, TB</a:t>
                      </a:r>
                      <a:endParaRPr lang="lt-LT" sz="2000">
                        <a:effectLst/>
                      </a:endParaRPr>
                    </a:p>
                    <a:p>
                      <a:pPr>
                        <a:lnSpc>
                          <a:spcPct val="110000"/>
                        </a:lnSpc>
                        <a:spcAft>
                          <a:spcPts val="0"/>
                        </a:spcAft>
                      </a:pPr>
                      <a:r>
                        <a:rPr lang="en-US" sz="2000">
                          <a:effectLst/>
                        </a:rPr>
                        <a:t>Kazakhstan HIV, TB</a:t>
                      </a:r>
                      <a:endParaRPr lang="lt-LT" sz="2000">
                        <a:effectLst/>
                        <a:latin typeface="Georgia" panose="02040502050405020303" pitchFamily="18" charset="0"/>
                        <a:ea typeface="Calibri" panose="020F0502020204030204" pitchFamily="34" charset="0"/>
                        <a:cs typeface="Cordia New" panose="020B0502040204020203" pitchFamily="34" charset="-34"/>
                      </a:endParaRPr>
                    </a:p>
                  </a:txBody>
                  <a:tcPr marL="68580" marR="68580" marT="39370" marB="39370"/>
                </a:tc>
                <a:tc>
                  <a:txBody>
                    <a:bodyPr/>
                    <a:lstStyle/>
                    <a:p>
                      <a:pPr>
                        <a:lnSpc>
                          <a:spcPct val="110000"/>
                        </a:lnSpc>
                        <a:spcAft>
                          <a:spcPts val="0"/>
                        </a:spcAft>
                      </a:pPr>
                      <a:r>
                        <a:rPr lang="es-AR" sz="2000" dirty="0" err="1">
                          <a:effectLst/>
                        </a:rPr>
                        <a:t>Azerbaijan</a:t>
                      </a:r>
                      <a:r>
                        <a:rPr lang="es-AR" sz="2000" dirty="0">
                          <a:effectLst/>
                        </a:rPr>
                        <a:t> HIV, TB </a:t>
                      </a:r>
                      <a:r>
                        <a:rPr lang="es-AR" sz="2000" dirty="0" err="1">
                          <a:effectLst/>
                        </a:rPr>
                        <a:t>Belarus</a:t>
                      </a:r>
                      <a:r>
                        <a:rPr lang="es-AR" sz="2000" dirty="0">
                          <a:effectLst/>
                        </a:rPr>
                        <a:t> HIV, TB Georgia HIV, TB Montenegro HIV Serbia HIV</a:t>
                      </a:r>
                      <a:endParaRPr lang="lt-LT" sz="2000" dirty="0">
                        <a:effectLst/>
                      </a:endParaRPr>
                    </a:p>
                    <a:p>
                      <a:pPr>
                        <a:lnSpc>
                          <a:spcPct val="110000"/>
                        </a:lnSpc>
                        <a:spcAft>
                          <a:spcPts val="0"/>
                        </a:spcAft>
                      </a:pPr>
                      <a:r>
                        <a:rPr lang="en-US" sz="2000" dirty="0">
                          <a:effectLst/>
                        </a:rPr>
                        <a:t>Romania TB</a:t>
                      </a:r>
                      <a:endParaRPr lang="lt-LT" sz="2000" dirty="0">
                        <a:effectLst/>
                        <a:latin typeface="Georgia" panose="02040502050405020303" pitchFamily="18" charset="0"/>
                        <a:ea typeface="Calibri" panose="020F0502020204030204" pitchFamily="34" charset="0"/>
                        <a:cs typeface="Cordia New" panose="020B0502040204020203" pitchFamily="34" charset="-34"/>
                      </a:endParaRPr>
                    </a:p>
                  </a:txBody>
                  <a:tcPr marL="68580" marR="68580" marT="39370" marB="39370"/>
                </a:tc>
                <a:tc>
                  <a:txBody>
                    <a:bodyPr/>
                    <a:lstStyle/>
                    <a:p>
                      <a:pPr>
                        <a:lnSpc>
                          <a:spcPct val="110000"/>
                        </a:lnSpc>
                        <a:spcAft>
                          <a:spcPts val="0"/>
                        </a:spcAft>
                      </a:pPr>
                      <a:r>
                        <a:rPr lang="es-AR" sz="2000" dirty="0" err="1">
                          <a:effectLst/>
                        </a:rPr>
                        <a:t>Kyrgyzstan</a:t>
                      </a:r>
                      <a:r>
                        <a:rPr lang="es-AR" sz="2000" dirty="0">
                          <a:effectLst/>
                        </a:rPr>
                        <a:t> HIV, TB Moldova HIV, TB </a:t>
                      </a:r>
                      <a:r>
                        <a:rPr lang="es-AR" sz="2000" dirty="0" err="1">
                          <a:effectLst/>
                        </a:rPr>
                        <a:t>Tajikistan</a:t>
                      </a:r>
                      <a:r>
                        <a:rPr lang="es-AR" sz="2000" dirty="0">
                          <a:effectLst/>
                        </a:rPr>
                        <a:t> HIV, TB </a:t>
                      </a:r>
                      <a:r>
                        <a:rPr lang="es-AR" sz="2000" dirty="0" err="1">
                          <a:effectLst/>
                        </a:rPr>
                        <a:t>Uzbekistan</a:t>
                      </a:r>
                      <a:r>
                        <a:rPr lang="es-AR" sz="2000" dirty="0">
                          <a:effectLst/>
                        </a:rPr>
                        <a:t> HIV, TB </a:t>
                      </a:r>
                      <a:r>
                        <a:rPr lang="es-AR" sz="2000" dirty="0" err="1">
                          <a:effectLst/>
                        </a:rPr>
                        <a:t>Ukraine</a:t>
                      </a:r>
                      <a:r>
                        <a:rPr lang="es-AR" sz="2000" dirty="0">
                          <a:effectLst/>
                        </a:rPr>
                        <a:t> HIV, TB</a:t>
                      </a:r>
                      <a:endParaRPr lang="lt-LT" sz="2000" dirty="0">
                        <a:effectLst/>
                        <a:latin typeface="Georgia" panose="02040502050405020303" pitchFamily="18" charset="0"/>
                        <a:ea typeface="Calibri" panose="020F0502020204030204" pitchFamily="34" charset="0"/>
                        <a:cs typeface="Cordia New" panose="020B0502040204020203" pitchFamily="34" charset="-34"/>
                      </a:endParaRPr>
                    </a:p>
                  </a:txBody>
                  <a:tcPr marL="68580" marR="68580" marT="39370" marB="39370"/>
                </a:tc>
                <a:extLst>
                  <a:ext uri="{0D108BD9-81ED-4DB2-BD59-A6C34878D82A}">
                    <a16:rowId xmlns:a16="http://schemas.microsoft.com/office/drawing/2014/main" val="1333201950"/>
                  </a:ext>
                </a:extLst>
              </a:tr>
            </a:tbl>
          </a:graphicData>
        </a:graphic>
      </p:graphicFrame>
    </p:spTree>
    <p:extLst>
      <p:ext uri="{BB962C8B-B14F-4D97-AF65-F5344CB8AC3E}">
        <p14:creationId xmlns:p14="http://schemas.microsoft.com/office/powerpoint/2010/main" val="1552204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F7C19-28C1-462D-B616-601FEF38B607}"/>
              </a:ext>
            </a:extLst>
          </p:cNvPr>
          <p:cNvSpPr>
            <a:spLocks noGrp="1"/>
          </p:cNvSpPr>
          <p:nvPr>
            <p:ph type="title"/>
          </p:nvPr>
        </p:nvSpPr>
        <p:spPr>
          <a:xfrm>
            <a:off x="838200" y="365126"/>
            <a:ext cx="10515600" cy="761310"/>
          </a:xfrm>
        </p:spPr>
        <p:txBody>
          <a:bodyPr>
            <a:normAutofit/>
          </a:bodyPr>
          <a:lstStyle/>
          <a:p>
            <a:r>
              <a:rPr lang="en-US" sz="3600" b="1" dirty="0">
                <a:latin typeface="Arial" panose="020B0604020202020204" pitchFamily="34" charset="0"/>
                <a:cs typeface="Arial" panose="020B0604020202020204" pitchFamily="34" charset="0"/>
              </a:rPr>
              <a:t>EECA – lost in transition</a:t>
            </a:r>
            <a:endParaRPr lang="lt-LT"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6A327C1-BC53-4756-B935-760D6A6BBDEF}"/>
              </a:ext>
            </a:extLst>
          </p:cNvPr>
          <p:cNvSpPr>
            <a:spLocks noGrp="1"/>
          </p:cNvSpPr>
          <p:nvPr>
            <p:ph idx="1"/>
          </p:nvPr>
        </p:nvSpPr>
        <p:spPr>
          <a:xfrm>
            <a:off x="838200" y="1325217"/>
            <a:ext cx="10515600" cy="5167657"/>
          </a:xfrm>
        </p:spPr>
        <p:txBody>
          <a:bodyPr>
            <a:normAutofit fontScale="77500" lnSpcReduction="20000"/>
          </a:bodyPr>
          <a:lstStyle/>
          <a:p>
            <a:pPr marL="0" indent="0" algn="just">
              <a:buNone/>
            </a:pPr>
            <a:r>
              <a:rPr lang="en-US" dirty="0"/>
              <a:t>There are no LICs in EECA. In theory it is supposed that MICs should be capable enough to control HIV\TB epidemics themselves. But in practice it really depends on the:</a:t>
            </a:r>
          </a:p>
          <a:p>
            <a:pPr marL="0" indent="0">
              <a:buNone/>
            </a:pPr>
            <a:endParaRPr lang="en-US" dirty="0"/>
          </a:p>
          <a:p>
            <a:pPr algn="just"/>
            <a:r>
              <a:rPr lang="en-US" b="1" dirty="0"/>
              <a:t>If the country is ready </a:t>
            </a:r>
            <a:r>
              <a:rPr lang="en-US" dirty="0"/>
              <a:t>for transition from donor’s support to national funding of HIV\TB responses. Without proper planning, having all systems and legislation in place properly working, countries are not ready to take over funding for HIV prevention programs. </a:t>
            </a:r>
          </a:p>
          <a:p>
            <a:pPr algn="just"/>
            <a:endParaRPr lang="en-US" dirty="0"/>
          </a:p>
          <a:p>
            <a:pPr algn="just"/>
            <a:r>
              <a:rPr lang="en-US" b="1" dirty="0"/>
              <a:t>If country is willing </a:t>
            </a:r>
            <a:r>
              <a:rPr lang="en-US" dirty="0"/>
              <a:t>to ensure the transition of some particular components of HIV\TB responses previously supported by donors?</a:t>
            </a:r>
          </a:p>
          <a:p>
            <a:pPr marL="0" indent="0" algn="just">
              <a:buNone/>
            </a:pPr>
            <a:endParaRPr lang="en-US" dirty="0"/>
          </a:p>
          <a:p>
            <a:pPr algn="just"/>
            <a:r>
              <a:rPr lang="en-US" b="1" dirty="0"/>
              <a:t>If country is able </a:t>
            </a:r>
            <a:r>
              <a:rPr lang="en-US" dirty="0"/>
              <a:t>to ensure the transition processes - multiple factors could determine a country’s ability to mobilize resources for HIV response</a:t>
            </a:r>
          </a:p>
          <a:p>
            <a:pPr marL="0" indent="0" algn="just">
              <a:buNone/>
            </a:pPr>
            <a:endParaRPr lang="en-US" dirty="0"/>
          </a:p>
          <a:p>
            <a:pPr marL="0" indent="0" algn="just">
              <a:buNone/>
            </a:pPr>
            <a:r>
              <a:rPr lang="en-US" dirty="0"/>
              <a:t>Impactful arguments are required in each case (both for the governments and for the donors) to ensure the sustainability of services for KAPs within the transition</a:t>
            </a:r>
          </a:p>
          <a:p>
            <a:endParaRPr lang="lt-LT" dirty="0"/>
          </a:p>
        </p:txBody>
      </p:sp>
    </p:spTree>
    <p:extLst>
      <p:ext uri="{BB962C8B-B14F-4D97-AF65-F5344CB8AC3E}">
        <p14:creationId xmlns:p14="http://schemas.microsoft.com/office/powerpoint/2010/main" val="2388686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10F36-4F63-407F-BD8F-41D3FF386F36}"/>
              </a:ext>
            </a:extLst>
          </p:cNvPr>
          <p:cNvSpPr>
            <a:spLocks noGrp="1"/>
          </p:cNvSpPr>
          <p:nvPr>
            <p:ph type="title"/>
          </p:nvPr>
        </p:nvSpPr>
        <p:spPr>
          <a:xfrm>
            <a:off x="838200" y="409575"/>
            <a:ext cx="10515600" cy="628788"/>
          </a:xfrm>
        </p:spPr>
        <p:txBody>
          <a:bodyPr>
            <a:normAutofit fontScale="90000"/>
          </a:bodyPr>
          <a:lstStyle/>
          <a:p>
            <a:r>
              <a:rPr lang="en-US" sz="4000" b="1" dirty="0">
                <a:latin typeface="Arial" panose="020B0604020202020204" pitchFamily="34" charset="0"/>
                <a:cs typeface="Arial" panose="020B0604020202020204" pitchFamily="34" charset="0"/>
              </a:rPr>
              <a:t>Do we have working arguments</a:t>
            </a:r>
            <a:r>
              <a:rPr lang="ru-RU" sz="4000" b="1" dirty="0">
                <a:latin typeface="Arial" panose="020B0604020202020204" pitchFamily="34" charset="0"/>
                <a:cs typeface="Arial" panose="020B0604020202020204" pitchFamily="34" charset="0"/>
              </a:rPr>
              <a:t>?</a:t>
            </a:r>
            <a:br>
              <a:rPr lang="ru-RU" dirty="0"/>
            </a:br>
            <a:endParaRPr lang="lt-LT" dirty="0"/>
          </a:p>
        </p:txBody>
      </p:sp>
      <p:sp>
        <p:nvSpPr>
          <p:cNvPr id="3" name="Content Placeholder 2">
            <a:extLst>
              <a:ext uri="{FF2B5EF4-FFF2-40B4-BE49-F238E27FC236}">
                <a16:creationId xmlns:a16="http://schemas.microsoft.com/office/drawing/2014/main" id="{ED2971BF-F15D-4594-BD6D-344EB9B4C220}"/>
              </a:ext>
            </a:extLst>
          </p:cNvPr>
          <p:cNvSpPr>
            <a:spLocks noGrp="1"/>
          </p:cNvSpPr>
          <p:nvPr>
            <p:ph idx="1"/>
          </p:nvPr>
        </p:nvSpPr>
        <p:spPr>
          <a:xfrm>
            <a:off x="838200" y="871538"/>
            <a:ext cx="10515600" cy="5815012"/>
          </a:xfrm>
        </p:spPr>
        <p:txBody>
          <a:bodyPr>
            <a:normAutofit fontScale="77500" lnSpcReduction="20000"/>
          </a:bodyPr>
          <a:lstStyle/>
          <a:p>
            <a:pPr marL="0" indent="0" algn="just">
              <a:buNone/>
            </a:pPr>
            <a:r>
              <a:rPr lang="en-GB" dirty="0"/>
              <a:t>From the basic analysis of practical experience of EHRA and some of its members and partners:</a:t>
            </a:r>
          </a:p>
          <a:p>
            <a:pPr marL="0" indent="0">
              <a:buNone/>
            </a:pPr>
            <a:endParaRPr lang="en-GB" dirty="0"/>
          </a:p>
          <a:p>
            <a:pPr marL="514350" indent="-514350" algn="jus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Access to HIV </a:t>
            </a:r>
            <a:r>
              <a:rPr lang="en-GB" dirty="0">
                <a:latin typeface="Calibri" panose="020F0502020204030204" pitchFamily="34" charset="0"/>
                <a:ea typeface="Calibri" panose="020F0502020204030204" pitchFamily="34" charset="0"/>
                <a:cs typeface="Times New Roman" panose="02020603050405020304" pitchFamily="18" charset="0"/>
              </a:rPr>
              <a:t>services for key populations is their </a:t>
            </a:r>
            <a:r>
              <a:rPr lang="en-GB" b="1" dirty="0">
                <a:latin typeface="Calibri" panose="020F0502020204030204" pitchFamily="34" charset="0"/>
                <a:ea typeface="Calibri" panose="020F0502020204030204" pitchFamily="34" charset="0"/>
                <a:cs typeface="Times New Roman" panose="02020603050405020304" pitchFamily="18" charset="0"/>
              </a:rPr>
              <a:t>basic human right </a:t>
            </a:r>
            <a:r>
              <a:rPr lang="en-GB" dirty="0"/>
              <a:t>(right for health) – does not really work in EECA (soviet background and still too many authoritarian regime</a:t>
            </a:r>
            <a:r>
              <a:rPr lang="en-US" dirty="0"/>
              <a:t>s in the region)</a:t>
            </a:r>
            <a:r>
              <a:rPr lang="ru-RU" b="1" dirty="0"/>
              <a:t>!</a:t>
            </a:r>
            <a:endParaRPr lang="ru-RU" dirty="0">
              <a:solidFill>
                <a:srgbClr val="7030A0"/>
              </a:solidFill>
            </a:endParaRPr>
          </a:p>
          <a:p>
            <a:pPr marL="514350" indent="-514350" algn="just">
              <a:buAutoNum type="arabicPeriod"/>
            </a:pPr>
            <a:r>
              <a:rPr lang="en-GB" dirty="0"/>
              <a:t>Support of HIV prevention services for KAPs is </a:t>
            </a:r>
            <a:r>
              <a:rPr lang="en-GB" b="1" dirty="0"/>
              <a:t>state obligation </a:t>
            </a:r>
            <a:r>
              <a:rPr lang="en-GB" dirty="0"/>
              <a:t>based on the commitments to </a:t>
            </a:r>
            <a:r>
              <a:rPr lang="en-US" dirty="0"/>
              <a:t>citizens \ to</a:t>
            </a:r>
            <a:r>
              <a:rPr lang="en-GB" dirty="0"/>
              <a:t> donors – this works but </a:t>
            </a:r>
            <a:r>
              <a:rPr lang="en-US" dirty="0"/>
              <a:t>strong watchdogging is needed as well as support of external partners</a:t>
            </a:r>
            <a:endParaRPr lang="en-GB" dirty="0"/>
          </a:p>
          <a:p>
            <a:pPr marL="514350" indent="-514350" algn="just">
              <a:buAutoNum type="arabicPeriod"/>
            </a:pPr>
            <a:r>
              <a:rPr lang="en-US" b="1" dirty="0"/>
              <a:t>We already calculated all unit costs </a:t>
            </a:r>
            <a:r>
              <a:rPr lang="en-US" dirty="0"/>
              <a:t>and estimated existing gaps (and drafted all legal documents as well) – could work in some cases, but governments not often trust the data provided by NGOs and methods being used </a:t>
            </a:r>
          </a:p>
          <a:p>
            <a:pPr marL="514350" indent="-514350" algn="just">
              <a:buAutoNum type="arabicPeriod"/>
            </a:pPr>
            <a:r>
              <a:rPr lang="en-GB" b="1" dirty="0"/>
              <a:t>State will benefit</a:t>
            </a:r>
            <a:r>
              <a:rPr lang="en-GB" dirty="0"/>
              <a:t> in long-term perspective if supports prevention now instead of paying for the treatment later – could be a strong argument but not always NGOs have a required data to support it.</a:t>
            </a:r>
            <a:endParaRPr lang="ru-RU" dirty="0"/>
          </a:p>
          <a:p>
            <a:pPr marL="514350" indent="-514350" algn="just">
              <a:buAutoNum type="arabicPeriod"/>
            </a:pPr>
            <a:r>
              <a:rPr lang="en-US" dirty="0"/>
              <a:t>HIV prevention services for key populations successfully </a:t>
            </a:r>
            <a:r>
              <a:rPr lang="en-US" b="1" dirty="0"/>
              <a:t>work in other countries and are being supported by high ranking officials </a:t>
            </a:r>
            <a:r>
              <a:rPr lang="en-US" dirty="0"/>
              <a:t>– could work especially if the example is from politically friendly neighboring county but the problem is the rotation of governmental officials and absence of the political will</a:t>
            </a:r>
            <a:endParaRPr lang="ru-RU" dirty="0"/>
          </a:p>
          <a:p>
            <a:endParaRPr lang="lt-LT" dirty="0"/>
          </a:p>
        </p:txBody>
      </p:sp>
    </p:spTree>
    <p:extLst>
      <p:ext uri="{BB962C8B-B14F-4D97-AF65-F5344CB8AC3E}">
        <p14:creationId xmlns:p14="http://schemas.microsoft.com/office/powerpoint/2010/main" val="1141298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8E015-B821-49D3-BFF4-D7E79F9DF7D1}"/>
              </a:ext>
            </a:extLst>
          </p:cNvPr>
          <p:cNvSpPr>
            <a:spLocks noGrp="1"/>
          </p:cNvSpPr>
          <p:nvPr>
            <p:ph type="title"/>
          </p:nvPr>
        </p:nvSpPr>
        <p:spPr>
          <a:xfrm>
            <a:off x="838200" y="206101"/>
            <a:ext cx="10515600" cy="628788"/>
          </a:xfrm>
        </p:spPr>
        <p:txBody>
          <a:bodyPr>
            <a:normAutofit/>
          </a:bodyPr>
          <a:lstStyle/>
          <a:p>
            <a:r>
              <a:rPr lang="en-US" sz="3200" b="1" dirty="0">
                <a:latin typeface="Arial" panose="020B0604020202020204" pitchFamily="34" charset="0"/>
                <a:cs typeface="Arial" panose="020B0604020202020204" pitchFamily="34" charset="0"/>
              </a:rPr>
              <a:t>Example: Belarus</a:t>
            </a:r>
            <a:endParaRPr lang="lt-LT"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F103556-C1DD-4B4D-9A32-02AC0849BEF5}"/>
              </a:ext>
            </a:extLst>
          </p:cNvPr>
          <p:cNvSpPr>
            <a:spLocks noGrp="1"/>
          </p:cNvSpPr>
          <p:nvPr>
            <p:ph idx="1"/>
          </p:nvPr>
        </p:nvSpPr>
        <p:spPr>
          <a:xfrm>
            <a:off x="838200" y="834889"/>
            <a:ext cx="10515600" cy="5658675"/>
          </a:xfrm>
        </p:spPr>
        <p:txBody>
          <a:bodyPr>
            <a:normAutofit fontScale="85000" lnSpcReduction="10000"/>
          </a:bodyPr>
          <a:lstStyle/>
          <a:p>
            <a:pPr marL="0" indent="0">
              <a:buNone/>
            </a:pPr>
            <a:r>
              <a:rPr lang="en-US" i="1" u="sng" dirty="0"/>
              <a:t>Result:</a:t>
            </a:r>
          </a:p>
          <a:p>
            <a:pPr algn="just"/>
            <a:r>
              <a:rPr lang="en-GB" dirty="0"/>
              <a:t>Provision of NGO based HIV prevention services among key affected population within the governmental funding was planned and budgeted within the Governmental Program of HIV Prevention for 2016 - 2010 starting from 2017</a:t>
            </a:r>
          </a:p>
          <a:p>
            <a:pPr algn="just"/>
            <a:r>
              <a:rPr lang="en-US" dirty="0"/>
              <a:t>Social contracting mechanism was developed and is being piloted starting from this year</a:t>
            </a:r>
          </a:p>
          <a:p>
            <a:pPr marL="0" indent="0">
              <a:buNone/>
            </a:pPr>
            <a:r>
              <a:rPr lang="en-US" i="1" u="sng" dirty="0"/>
              <a:t>How it was achieved:</a:t>
            </a:r>
          </a:p>
          <a:p>
            <a:pPr algn="just"/>
            <a:r>
              <a:rPr lang="en-US" dirty="0"/>
              <a:t>Development and introduction of the respective mechanism allowing NGOs to receive governmental funding for their activities aimed at HIV prevention among key affected populations was one of the necessary conditions for receiving of HIV grant in 2015 </a:t>
            </a:r>
          </a:p>
          <a:p>
            <a:pPr algn="just"/>
            <a:r>
              <a:rPr lang="en-US" dirty="0"/>
              <a:t>Comprehensive analysis of the situation with the social contracting mechanism was done in 2015 by NGO ACT and is regularly updated. This NGO </a:t>
            </a:r>
            <a:r>
              <a:rPr lang="en-US" dirty="0" err="1"/>
              <a:t>bacame</a:t>
            </a:r>
            <a:r>
              <a:rPr lang="en-US" dirty="0"/>
              <a:t> the lead in social contracting focused advocacy in country and was involved in development of most of regulatory documents during 2016 - 2018</a:t>
            </a:r>
          </a:p>
          <a:p>
            <a:pPr marL="0" indent="0">
              <a:buNone/>
            </a:pPr>
            <a:r>
              <a:rPr lang="en-US" dirty="0"/>
              <a:t> </a:t>
            </a:r>
            <a:endParaRPr lang="lt-LT" dirty="0"/>
          </a:p>
        </p:txBody>
      </p:sp>
    </p:spTree>
    <p:extLst>
      <p:ext uri="{BB962C8B-B14F-4D97-AF65-F5344CB8AC3E}">
        <p14:creationId xmlns:p14="http://schemas.microsoft.com/office/powerpoint/2010/main" val="2838739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E30DA-254E-4912-9306-F57CB21E3AA2}"/>
              </a:ext>
            </a:extLst>
          </p:cNvPr>
          <p:cNvSpPr>
            <a:spLocks noGrp="1"/>
          </p:cNvSpPr>
          <p:nvPr>
            <p:ph type="title"/>
          </p:nvPr>
        </p:nvSpPr>
        <p:spPr>
          <a:xfrm>
            <a:off x="571500" y="0"/>
            <a:ext cx="10515600" cy="695049"/>
          </a:xfrm>
        </p:spPr>
        <p:txBody>
          <a:bodyPr>
            <a:normAutofit/>
          </a:bodyPr>
          <a:lstStyle/>
          <a:p>
            <a:r>
              <a:rPr lang="en-US" sz="3600" b="1" dirty="0">
                <a:latin typeface="Arial" panose="020B0604020202020204" pitchFamily="34" charset="0"/>
                <a:cs typeface="Arial" panose="020B0604020202020204" pitchFamily="34" charset="0"/>
              </a:rPr>
              <a:t>Example: EECA Cities project </a:t>
            </a:r>
            <a:endParaRPr lang="lt-LT"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07FDE23-6650-4724-A920-1C531EC7D328}"/>
              </a:ext>
            </a:extLst>
          </p:cNvPr>
          <p:cNvSpPr>
            <a:spLocks noGrp="1"/>
          </p:cNvSpPr>
          <p:nvPr>
            <p:ph idx="1"/>
          </p:nvPr>
        </p:nvSpPr>
        <p:spPr>
          <a:xfrm>
            <a:off x="571500" y="695049"/>
            <a:ext cx="11087100" cy="5554939"/>
          </a:xfrm>
        </p:spPr>
        <p:txBody>
          <a:bodyPr>
            <a:noAutofit/>
          </a:bodyPr>
          <a:lstStyle/>
          <a:p>
            <a:pPr marL="0" indent="0">
              <a:buNone/>
            </a:pPr>
            <a:r>
              <a:rPr lang="en-US" sz="2400" i="1" u="sng" dirty="0"/>
              <a:t>Result: </a:t>
            </a:r>
          </a:p>
          <a:p>
            <a:pPr algn="just"/>
            <a:r>
              <a:rPr lang="en-US" sz="2400" dirty="0"/>
              <a:t>A new OST site will be open in July 2018 in Odesa (Ukraine) within the city budget with 200 Methadone courses </a:t>
            </a:r>
          </a:p>
          <a:p>
            <a:pPr algn="just"/>
            <a:r>
              <a:rPr lang="en-US" sz="2400" dirty="0"/>
              <a:t>10-fold approved increase in funding for KPs programs through municipal budget in Balti, Moldova (from 2870 USD in 2016 to 28902 UDS by 2020)</a:t>
            </a:r>
          </a:p>
          <a:p>
            <a:pPr algn="just"/>
            <a:r>
              <a:rPr lang="en-US" sz="2400" dirty="0"/>
              <a:t>Increase in the allocation of the Municipal funding for reaching of 33 300 KPs (90 % of estimated) by the end of 2020 in Odesa, Ukraine from 38 500 USD in 2018 to 230 700 USD</a:t>
            </a:r>
          </a:p>
          <a:p>
            <a:pPr marL="0" indent="0" algn="just">
              <a:buNone/>
            </a:pPr>
            <a:r>
              <a:rPr lang="en-US" sz="2400" i="1" u="sng" dirty="0"/>
              <a:t>How it was achieved: </a:t>
            </a:r>
            <a:endParaRPr lang="lt-LT" sz="2400" i="1" u="sng" dirty="0"/>
          </a:p>
          <a:p>
            <a:pPr algn="just"/>
            <a:r>
              <a:rPr lang="en-US" sz="2400" dirty="0"/>
              <a:t>Mayors of Odesa and Balti were brought to Bern where they met with the mayor of Bern who supported harm reduction programs </a:t>
            </a:r>
          </a:p>
          <a:p>
            <a:pPr algn="just"/>
            <a:r>
              <a:rPr lang="en-US" sz="2400" dirty="0"/>
              <a:t>Working closely with those officials dealing with city budgets providing them with calculation of unit costs, estimates of required coverage, etc. </a:t>
            </a:r>
          </a:p>
          <a:p>
            <a:pPr algn="just"/>
            <a:r>
              <a:rPr lang="en-US" sz="2400" dirty="0"/>
              <a:t>Alliance trained the municipal parliamentarian at Harm Reduction Academy and she became the supporter of HR and initiated a city program in Odesa</a:t>
            </a:r>
            <a:endParaRPr lang="lt-LT" sz="2400" dirty="0"/>
          </a:p>
        </p:txBody>
      </p:sp>
    </p:spTree>
    <p:extLst>
      <p:ext uri="{BB962C8B-B14F-4D97-AF65-F5344CB8AC3E}">
        <p14:creationId xmlns:p14="http://schemas.microsoft.com/office/powerpoint/2010/main" val="419324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202DE-7FFE-4E97-8AF9-919C5F08DF4D}"/>
              </a:ext>
            </a:extLst>
          </p:cNvPr>
          <p:cNvSpPr>
            <a:spLocks noGrp="1"/>
          </p:cNvSpPr>
          <p:nvPr>
            <p:ph type="title"/>
          </p:nvPr>
        </p:nvSpPr>
        <p:spPr>
          <a:xfrm>
            <a:off x="838200" y="365126"/>
            <a:ext cx="10515600" cy="628788"/>
          </a:xfrm>
        </p:spPr>
        <p:txBody>
          <a:bodyPr>
            <a:normAutofit/>
          </a:bodyPr>
          <a:lstStyle/>
          <a:p>
            <a:r>
              <a:rPr lang="en-US" sz="3200" b="1" dirty="0">
                <a:latin typeface="Arial" panose="020B0604020202020204" pitchFamily="34" charset="0"/>
                <a:cs typeface="Arial" panose="020B0604020202020204" pitchFamily="34" charset="0"/>
              </a:rPr>
              <a:t>Conclusions</a:t>
            </a:r>
            <a:endParaRPr lang="lt-LT"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4C5FC69-674C-4694-88A4-934284ED6F0D}"/>
              </a:ext>
            </a:extLst>
          </p:cNvPr>
          <p:cNvSpPr>
            <a:spLocks noGrp="1"/>
          </p:cNvSpPr>
          <p:nvPr>
            <p:ph idx="1"/>
          </p:nvPr>
        </p:nvSpPr>
        <p:spPr>
          <a:xfrm>
            <a:off x="838200" y="1205948"/>
            <a:ext cx="10515600" cy="4971015"/>
          </a:xfrm>
        </p:spPr>
        <p:txBody>
          <a:bodyPr>
            <a:normAutofit fontScale="92500" lnSpcReduction="20000"/>
          </a:bodyPr>
          <a:lstStyle/>
          <a:p>
            <a:pPr algn="just"/>
            <a:r>
              <a:rPr lang="en-US" dirty="0"/>
              <a:t>More evidence based data from the region is needed to support the advocacy for sustainability of HIV prevention services for KAPs at the expense of the government</a:t>
            </a:r>
          </a:p>
          <a:p>
            <a:pPr algn="just"/>
            <a:r>
              <a:rPr lang="en-US" dirty="0"/>
              <a:t>Understanding the budget processes and cycles, using the same (or standardized) methods of data collection and cost estimations as the governmental structures do could strengthen the advocacy arguments for sustainable funding </a:t>
            </a:r>
          </a:p>
          <a:p>
            <a:pPr algn="just"/>
            <a:r>
              <a:rPr lang="en-US" dirty="0"/>
              <a:t>Strong cooperation between civil society and government is required – to be able to consider the advocacy arguments government should consider civil society representatives as allies, not as a threat </a:t>
            </a:r>
          </a:p>
          <a:p>
            <a:pPr algn="just"/>
            <a:r>
              <a:rPr lang="en-US" dirty="0"/>
              <a:t>Involvement and support of external partners (like the Global Fund) is crucial to ensure successful advocacy of civil society and community representatives towards the government</a:t>
            </a:r>
          </a:p>
          <a:p>
            <a:pPr algn="just"/>
            <a:r>
              <a:rPr lang="en-US" dirty="0"/>
              <a:t>More detailed an comprehensive analysis of the advocacy arguments being used in the region and their impact is needed</a:t>
            </a:r>
            <a:endParaRPr lang="lt-LT" dirty="0"/>
          </a:p>
        </p:txBody>
      </p:sp>
    </p:spTree>
    <p:extLst>
      <p:ext uri="{BB962C8B-B14F-4D97-AF65-F5344CB8AC3E}">
        <p14:creationId xmlns:p14="http://schemas.microsoft.com/office/powerpoint/2010/main" val="594023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CUO\Downloads\Brand Slide PPT for reports_LightV.jpg">
            <a:extLst>
              <a:ext uri="{FF2B5EF4-FFF2-40B4-BE49-F238E27FC236}">
                <a16:creationId xmlns:a16="http://schemas.microsoft.com/office/drawing/2014/main" id="{505098F7-C987-49DA-8032-EB6D7DB83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235" y="282593"/>
            <a:ext cx="11523026" cy="6292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757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6932</TotalTime>
  <Words>982</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Cordia New</vt:lpstr>
      <vt:lpstr>Georgia</vt:lpstr>
      <vt:lpstr>Times New Roman</vt:lpstr>
      <vt:lpstr>Office Theme</vt:lpstr>
      <vt:lpstr>Development of impactful advocacy arguments for domestic investments in HIV response among key population: Experience from EECA region</vt:lpstr>
      <vt:lpstr>Overview of EECA Transition Status</vt:lpstr>
      <vt:lpstr>EECA – lost in transition</vt:lpstr>
      <vt:lpstr>Do we have working arguments? </vt:lpstr>
      <vt:lpstr>Example: Belarus</vt:lpstr>
      <vt:lpstr>Example: EECA Cities project </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Autonomy and preserving space for CSO advocacy: good practices and common challenges</dc:title>
  <dc:creator>Ivan Varentsov</dc:creator>
  <cp:lastModifiedBy>Ivan Varentsov</cp:lastModifiedBy>
  <cp:revision>113</cp:revision>
  <dcterms:created xsi:type="dcterms:W3CDTF">2017-10-02T08:34:13Z</dcterms:created>
  <dcterms:modified xsi:type="dcterms:W3CDTF">2018-07-24T07:57:46Z</dcterms:modified>
</cp:coreProperties>
</file>